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6" r:id="rId9"/>
    <p:sldId id="263" r:id="rId10"/>
    <p:sldId id="273" r:id="rId11"/>
    <p:sldId id="272" r:id="rId12"/>
    <p:sldId id="267" r:id="rId13"/>
    <p:sldId id="274" r:id="rId14"/>
    <p:sldId id="275" r:id="rId15"/>
    <p:sldId id="276" r:id="rId16"/>
    <p:sldId id="271" r:id="rId17"/>
    <p:sldId id="269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667"/>
    <p:restoredTop sz="96197"/>
  </p:normalViewPr>
  <p:slideViewPr>
    <p:cSldViewPr snapToGrid="0">
      <p:cViewPr varScale="1">
        <p:scale>
          <a:sx n="97" d="100"/>
          <a:sy n="97" d="100"/>
        </p:scale>
        <p:origin x="224" y="5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539E9D-99B0-E1D2-7ECE-5291475231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FFA666-9465-FC5D-9BCC-430F8CE0DE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D55BAF-14ED-68C1-87A7-6FD0D7EF7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D1DBF-69F8-3F43-A356-1372D6AFD9D4}" type="datetimeFigureOut">
              <a:rPr lang="en-US" smtClean="0"/>
              <a:t>8/9/22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DD648F-0D38-9B47-FB9B-AFA0D9714E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2B74C6-7045-6940-229F-8C41A987B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230C7-AF44-734C-9F46-638AAA9E9E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0417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71C36-63A5-4ABE-4715-31BA59B19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FB3685E-F7D8-627B-E5DF-29158A7D4E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B8CEBE-7E4E-EE87-85C0-B9F01D86F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D1DBF-69F8-3F43-A356-1372D6AFD9D4}" type="datetimeFigureOut">
              <a:rPr lang="en-US" smtClean="0"/>
              <a:t>8/9/22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D9ADF4-526C-A008-6C3E-9AB3601B9F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986471-A4C3-4B07-CFCF-E04EA7DAB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230C7-AF44-734C-9F46-638AAA9E9E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7856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B3987E8-0EB0-5963-CA4A-21628C7A056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4D2E39E-73E6-A275-6384-283B31E0DD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8BA161-E07F-F9FC-0BF8-32A1AAE6B5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D1DBF-69F8-3F43-A356-1372D6AFD9D4}" type="datetimeFigureOut">
              <a:rPr lang="en-US" smtClean="0"/>
              <a:t>8/9/22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D6556B-6FB2-78D4-6323-CF30B8E967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50B3B6-9FB2-66A0-2AD8-2D882C3E55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230C7-AF44-734C-9F46-638AAA9E9E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938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3FE3D-F19B-C942-3EDE-EC4A35225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7EE64C-52D8-EFFD-6448-6325EE34E5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86F6C0-0F47-BE79-1038-3CA04EAB4C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D1DBF-69F8-3F43-A356-1372D6AFD9D4}" type="datetimeFigureOut">
              <a:rPr lang="en-US" smtClean="0"/>
              <a:t>8/9/22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14BF56-53E8-842F-0B2E-78BC635C53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4808CF-994F-4875-C14A-DF46CFA333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230C7-AF44-734C-9F46-638AAA9E9E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5304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6F90C-2EF8-B4F7-EFDC-B314115E29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AADAAD-579B-9F0F-2121-15CA9943FE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19F32B-CD3A-766E-1A15-7A3383EB4C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D1DBF-69F8-3F43-A356-1372D6AFD9D4}" type="datetimeFigureOut">
              <a:rPr lang="en-US" smtClean="0"/>
              <a:t>8/9/22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C92CE6-9BD3-C740-60E2-6586C88902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EDB02D-92D2-67F7-EC85-476E44EF9A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230C7-AF44-734C-9F46-638AAA9E9E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4238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06715-5194-AE79-64F9-B78F4E330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411EE1-9C9F-95CF-436A-7C2A1C21A2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511696-EBB5-EFA9-7695-6D3DE9B375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DE702E-7DE3-02D6-2D21-C5D191D3BF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D1DBF-69F8-3F43-A356-1372D6AFD9D4}" type="datetimeFigureOut">
              <a:rPr lang="en-US" smtClean="0"/>
              <a:t>8/9/22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6D1A76-5459-3759-6DBA-BC150B9B84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DA0783-3E75-837F-4E9C-7192556BD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230C7-AF44-734C-9F46-638AAA9E9E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8309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3C1CEE-A769-EF6F-3BD3-BEB170FB1C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3DF687-DAA7-B509-4AB9-366A31AF8A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A2F79E-388B-1282-969E-C5927A8ACA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19EA7A6-C067-D0FE-6F66-46413DF562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5F181CF-767B-8C60-7558-D08AEC35756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A7178AD-A2F4-D261-D13D-94B65FA746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D1DBF-69F8-3F43-A356-1372D6AFD9D4}" type="datetimeFigureOut">
              <a:rPr lang="en-US" smtClean="0"/>
              <a:t>8/9/22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90339F5-955D-BDF4-A372-3757F28CE3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94ACD60-3EA7-2170-BE44-E89ED6BBE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230C7-AF44-734C-9F46-638AAA9E9E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9674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E2D9F-3102-2037-8B89-B584388F3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88B88F-B6A9-E2AF-8636-20CE3D5AC7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D1DBF-69F8-3F43-A356-1372D6AFD9D4}" type="datetimeFigureOut">
              <a:rPr lang="en-US" smtClean="0"/>
              <a:t>8/9/22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0428051-A83F-8164-4B6E-3A2B9C24F8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0861B9-1B3E-887F-EACD-0330B32DF4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230C7-AF44-734C-9F46-638AAA9E9E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2332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B91599D-AC52-DD37-AEDB-15B47EB00A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D1DBF-69F8-3F43-A356-1372D6AFD9D4}" type="datetimeFigureOut">
              <a:rPr lang="en-US" smtClean="0"/>
              <a:t>8/9/22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F3CE043-32E4-318A-C018-E03803AEE4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937951-3D72-7AD8-7597-F282C9BF9F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230C7-AF44-734C-9F46-638AAA9E9E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8949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858611-7416-8337-B7AF-4550B73343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4824CF-4B13-7871-19CC-4095DFA3FD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CE9490-28F7-ACE0-99D1-9AB556688F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AAD03C-C096-1635-A9CD-7F490800BE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D1DBF-69F8-3F43-A356-1372D6AFD9D4}" type="datetimeFigureOut">
              <a:rPr lang="en-US" smtClean="0"/>
              <a:t>8/9/22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102AF4-0599-047A-543D-867D8B7A45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B4E789-519A-2184-6FF1-48C0C51E4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230C7-AF44-734C-9F46-638AAA9E9E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7066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25B6B3-E887-779B-44F0-48EB944330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66064FA-1E8F-7997-4B4C-DA5342B6F6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FFB3B5-8F3A-4011-76A8-298CE0DF33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ADF5AE-F5AA-2E64-43A8-604B96A709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D1DBF-69F8-3F43-A356-1372D6AFD9D4}" type="datetimeFigureOut">
              <a:rPr lang="en-US" smtClean="0"/>
              <a:t>8/9/22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4C6B11-813E-55FA-0AE3-724298AD7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C1A987-0389-EE7B-2E0B-56B0950AB8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230C7-AF44-734C-9F46-638AAA9E9E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1175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3AF6B59-1829-4502-0F11-4B61B6BB3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DDAB67-D976-13FF-BC3E-EDDF188BC9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26A235-6C56-DDE6-D013-D395CCC3DF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6D1DBF-69F8-3F43-A356-1372D6AFD9D4}" type="datetimeFigureOut">
              <a:rPr lang="en-US" smtClean="0"/>
              <a:t>8/9/22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0D7B78-F3D7-F185-35E1-1E383DFDF9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5FB3D8-9E29-C244-8F1C-02776E7A45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4230C7-AF44-734C-9F46-638AAA9E9E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8572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81A94A-4102-6536-4B44-DC090873A5E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Important Results from the Summer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892EF5-EA5E-2D70-5E69-88EA298ACB6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Adam Shah</a:t>
            </a:r>
          </a:p>
        </p:txBody>
      </p:sp>
    </p:spTree>
    <p:extLst>
      <p:ext uri="{BB962C8B-B14F-4D97-AF65-F5344CB8AC3E}">
        <p14:creationId xmlns:p14="http://schemas.microsoft.com/office/powerpoint/2010/main" val="22502589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E9DA4-28F5-A383-D0A2-B221A70D8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Elastic net AUC model w/ OCT (binocular)</a:t>
            </a: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B3790FEC-0BA1-5F61-E1C4-6A93CA37A0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81699" y="5815742"/>
            <a:ext cx="3124200" cy="685800"/>
          </a:xfr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444F0F4C-EA9D-0833-5246-A8611490FD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6103" y="5815742"/>
            <a:ext cx="3035300" cy="6985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F307457-E757-C2BA-801E-6A7D21D9CCFE}"/>
              </a:ext>
            </a:extLst>
          </p:cNvPr>
          <p:cNvSpPr txBox="1"/>
          <p:nvPr/>
        </p:nvSpPr>
        <p:spPr>
          <a:xfrm>
            <a:off x="2199960" y="6487113"/>
            <a:ext cx="2287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RMSE for training data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D957E5-9312-EA17-F788-91E5D9ED0A9E}"/>
              </a:ext>
            </a:extLst>
          </p:cNvPr>
          <p:cNvSpPr txBox="1"/>
          <p:nvPr/>
        </p:nvSpPr>
        <p:spPr>
          <a:xfrm>
            <a:off x="7559417" y="6487113"/>
            <a:ext cx="2204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RMSE for testing data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371B70C-F2A0-B4EE-C90E-6D551A9E29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7963" y="1544014"/>
            <a:ext cx="5159851" cy="4303535"/>
          </a:xfrm>
          <a:prstGeom prst="rect">
            <a:avLst/>
          </a:prstGeom>
        </p:spPr>
      </p:pic>
      <p:pic>
        <p:nvPicPr>
          <p:cNvPr id="13" name="Picture 12" descr="Chart, scatter chart&#10;&#10;Description automatically generated">
            <a:extLst>
              <a:ext uri="{FF2B5EF4-FFF2-40B4-BE49-F238E27FC236}">
                <a16:creationId xmlns:a16="http://schemas.microsoft.com/office/drawing/2014/main" id="{D4D87003-6619-2DFB-FD4D-3114F8DDFE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2823" y="1544014"/>
            <a:ext cx="5127101" cy="426531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7E0AED9-36DB-F6C3-E9AD-B51B33B00196}"/>
              </a:ext>
            </a:extLst>
          </p:cNvPr>
          <p:cNvSpPr txBox="1"/>
          <p:nvPr/>
        </p:nvSpPr>
        <p:spPr>
          <a:xfrm>
            <a:off x="838200" y="1201811"/>
            <a:ext cx="106795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 all models, see individual PowerPoints for more detailed data partition and parameter and coefficient values </a:t>
            </a:r>
          </a:p>
        </p:txBody>
      </p:sp>
    </p:spTree>
    <p:extLst>
      <p:ext uri="{BB962C8B-B14F-4D97-AF65-F5344CB8AC3E}">
        <p14:creationId xmlns:p14="http://schemas.microsoft.com/office/powerpoint/2010/main" val="35887840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F897A0-4DAD-DADD-8C0D-74EAF2D7E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Elastic net AUC model w/ OCT (monocular)</a:t>
            </a:r>
          </a:p>
        </p:txBody>
      </p:sp>
      <p:pic>
        <p:nvPicPr>
          <p:cNvPr id="5" name="Content Placeholder 4" descr="Chart, scatter chart&#10;&#10;Description automatically generated">
            <a:extLst>
              <a:ext uri="{FF2B5EF4-FFF2-40B4-BE49-F238E27FC236}">
                <a16:creationId xmlns:a16="http://schemas.microsoft.com/office/drawing/2014/main" id="{FBC2AFF9-2773-EB64-BD18-E7F780A506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38838" y="1558833"/>
            <a:ext cx="5900762" cy="4923566"/>
          </a:xfrm>
        </p:spPr>
      </p:pic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F751B0D8-45E2-8E91-1934-763FA266D2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238" y="1558833"/>
            <a:ext cx="5900762" cy="4934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705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EF55B-A85C-D6EC-802C-6F4C106886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95466"/>
            <a:ext cx="10515600" cy="1325563"/>
          </a:xfrm>
        </p:spPr>
        <p:txBody>
          <a:bodyPr/>
          <a:lstStyle/>
          <a:p>
            <a:r>
              <a:rPr lang="en-US" dirty="0"/>
              <a:t>Adding VEP to binocular model</a:t>
            </a:r>
          </a:p>
        </p:txBody>
      </p:sp>
      <p:pic>
        <p:nvPicPr>
          <p:cNvPr id="5" name="Content Placeholder 4" descr="Chart&#10;&#10;Description automatically generated with low confidence">
            <a:extLst>
              <a:ext uri="{FF2B5EF4-FFF2-40B4-BE49-F238E27FC236}">
                <a16:creationId xmlns:a16="http://schemas.microsoft.com/office/drawing/2014/main" id="{D46F7B83-018D-5615-6E98-88F48B6985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7434" y="951802"/>
            <a:ext cx="7299624" cy="3000107"/>
          </a:xfrm>
        </p:spPr>
      </p:pic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3784DA1A-AA2B-5714-C37A-09E81FB77C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6278" y="3951909"/>
            <a:ext cx="6901653" cy="284976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21EED9F-819B-7994-8889-0F207A68B600}"/>
              </a:ext>
            </a:extLst>
          </p:cNvPr>
          <p:cNvSpPr txBox="1"/>
          <p:nvPr/>
        </p:nvSpPr>
        <p:spPr>
          <a:xfrm>
            <a:off x="7991061" y="1431235"/>
            <a:ext cx="2397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&lt;- Adding VEP to model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A88887-4C5B-3195-660E-BD55A26A66D1}"/>
              </a:ext>
            </a:extLst>
          </p:cNvPr>
          <p:cNvSpPr txBox="1"/>
          <p:nvPr/>
        </p:nvSpPr>
        <p:spPr>
          <a:xfrm>
            <a:off x="838200" y="5906198"/>
            <a:ext cx="3582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Explaining residuals in OCT model -&gt;</a:t>
            </a:r>
          </a:p>
        </p:txBody>
      </p:sp>
    </p:spTree>
    <p:extLst>
      <p:ext uri="{BB962C8B-B14F-4D97-AF65-F5344CB8AC3E}">
        <p14:creationId xmlns:p14="http://schemas.microsoft.com/office/powerpoint/2010/main" val="6313869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A6DDAE-76AF-329E-0583-1A8903E1E4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Adding VEP to monocular model</a:t>
            </a:r>
          </a:p>
        </p:txBody>
      </p:sp>
      <p:pic>
        <p:nvPicPr>
          <p:cNvPr id="5" name="Content Placeholder 4" descr="Chart, scatter chart&#10;&#10;Description automatically generated">
            <a:extLst>
              <a:ext uri="{FF2B5EF4-FFF2-40B4-BE49-F238E27FC236}">
                <a16:creationId xmlns:a16="http://schemas.microsoft.com/office/drawing/2014/main" id="{2593BAA9-7175-4EBF-7FD7-20E27498C4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036291"/>
            <a:ext cx="7523922" cy="3054825"/>
          </a:xfrm>
        </p:spPr>
      </p:pic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7A2200F5-76E5-6D97-F2CD-649F4ADDC3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5624" y="4091116"/>
            <a:ext cx="6392793" cy="267776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3CA0A6B-1C36-5F49-BE08-69ED4C4DC988}"/>
              </a:ext>
            </a:extLst>
          </p:cNvPr>
          <p:cNvSpPr txBox="1"/>
          <p:nvPr/>
        </p:nvSpPr>
        <p:spPr>
          <a:xfrm>
            <a:off x="7523922" y="1484243"/>
            <a:ext cx="2397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&lt;- Adding VEP to model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090CB7-3C7F-07CF-F576-D7655E6B5E36}"/>
              </a:ext>
            </a:extLst>
          </p:cNvPr>
          <p:cNvSpPr txBox="1"/>
          <p:nvPr/>
        </p:nvSpPr>
        <p:spPr>
          <a:xfrm>
            <a:off x="3034748" y="5821709"/>
            <a:ext cx="2316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Explaining residuals -&gt;</a:t>
            </a:r>
          </a:p>
        </p:txBody>
      </p:sp>
    </p:spTree>
    <p:extLst>
      <p:ext uri="{BB962C8B-B14F-4D97-AF65-F5344CB8AC3E}">
        <p14:creationId xmlns:p14="http://schemas.microsoft.com/office/powerpoint/2010/main" val="42492047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CFD13-CC6C-3298-A5B9-7E1DEC902F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6298"/>
            <a:ext cx="10515600" cy="1325563"/>
          </a:xfrm>
        </p:spPr>
        <p:txBody>
          <a:bodyPr/>
          <a:lstStyle/>
          <a:p>
            <a:r>
              <a:rPr lang="en-US" dirty="0"/>
              <a:t>Adding atrophy to binocular model</a:t>
            </a:r>
          </a:p>
        </p:txBody>
      </p:sp>
      <p:pic>
        <p:nvPicPr>
          <p:cNvPr id="5" name="Content Placeholder 4" descr="Chart, scatter chart&#10;&#10;Description automatically generated">
            <a:extLst>
              <a:ext uri="{FF2B5EF4-FFF2-40B4-BE49-F238E27FC236}">
                <a16:creationId xmlns:a16="http://schemas.microsoft.com/office/drawing/2014/main" id="{3615A5D2-070A-2555-D189-CC6DBA2DE5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987961"/>
            <a:ext cx="7301948" cy="2913011"/>
          </a:xfrm>
        </p:spPr>
      </p:pic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DC7EEEB6-C1A0-AABA-1D6F-4FBC7111AD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3060" y="3902704"/>
            <a:ext cx="7133811" cy="29552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CD38DBE-17C9-1471-9986-08FCDCE465BB}"/>
              </a:ext>
            </a:extLst>
          </p:cNvPr>
          <p:cNvSpPr txBox="1"/>
          <p:nvPr/>
        </p:nvSpPr>
        <p:spPr>
          <a:xfrm>
            <a:off x="7413070" y="1319265"/>
            <a:ext cx="2762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&lt;- Adding atrophy to model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4893FB-0BC2-D8BC-F012-BD500FA35A9F}"/>
              </a:ext>
            </a:extLst>
          </p:cNvPr>
          <p:cNvSpPr txBox="1"/>
          <p:nvPr/>
        </p:nvSpPr>
        <p:spPr>
          <a:xfrm>
            <a:off x="1657289" y="5011020"/>
            <a:ext cx="3285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Using </a:t>
            </a:r>
            <a:r>
              <a:rPr lang="en-US" dirty="0" err="1"/>
              <a:t>BPFr</a:t>
            </a:r>
            <a:r>
              <a:rPr lang="en-US" dirty="0"/>
              <a:t> to explain residuals -&gt;</a:t>
            </a:r>
          </a:p>
        </p:txBody>
      </p:sp>
    </p:spTree>
    <p:extLst>
      <p:ext uri="{BB962C8B-B14F-4D97-AF65-F5344CB8AC3E}">
        <p14:creationId xmlns:p14="http://schemas.microsoft.com/office/powerpoint/2010/main" val="42851545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4775D2-2E1E-6656-9978-A6DE169477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Adding atrophy to monocular model</a:t>
            </a:r>
          </a:p>
        </p:txBody>
      </p:sp>
      <p:pic>
        <p:nvPicPr>
          <p:cNvPr id="5" name="Content Placeholder 4" descr="Chart, scatter chart&#10;&#10;Description automatically generated">
            <a:extLst>
              <a:ext uri="{FF2B5EF4-FFF2-40B4-BE49-F238E27FC236}">
                <a16:creationId xmlns:a16="http://schemas.microsoft.com/office/drawing/2014/main" id="{8B1B3561-1CAE-2ADC-52AC-9E6401F956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950809"/>
            <a:ext cx="7620000" cy="3162822"/>
          </a:xfrm>
        </p:spPr>
      </p:pic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A319768A-1343-871F-A3A3-CBC54301FB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1600" y="4085082"/>
            <a:ext cx="6665843" cy="277291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1428709-379B-BA75-B480-BB47B0623468}"/>
              </a:ext>
            </a:extLst>
          </p:cNvPr>
          <p:cNvSpPr txBox="1"/>
          <p:nvPr/>
        </p:nvSpPr>
        <p:spPr>
          <a:xfrm>
            <a:off x="7620000" y="1497495"/>
            <a:ext cx="2709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&lt;-Adding atrophy to model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BD405D-3379-6109-959E-A732CDBC03B8}"/>
              </a:ext>
            </a:extLst>
          </p:cNvPr>
          <p:cNvSpPr txBox="1"/>
          <p:nvPr/>
        </p:nvSpPr>
        <p:spPr>
          <a:xfrm>
            <a:off x="1895829" y="5722525"/>
            <a:ext cx="3285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Using </a:t>
            </a:r>
            <a:r>
              <a:rPr lang="en-US" dirty="0" err="1"/>
              <a:t>BPFr</a:t>
            </a:r>
            <a:r>
              <a:rPr lang="en-US" dirty="0"/>
              <a:t> to explain residuals -&gt;</a:t>
            </a:r>
          </a:p>
        </p:txBody>
      </p:sp>
    </p:spTree>
    <p:extLst>
      <p:ext uri="{BB962C8B-B14F-4D97-AF65-F5344CB8AC3E}">
        <p14:creationId xmlns:p14="http://schemas.microsoft.com/office/powerpoint/2010/main" val="29589561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A582A1-E3B7-C35D-55D6-E0A8E517B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Yearly change by diagnosis</a:t>
            </a:r>
          </a:p>
        </p:txBody>
      </p:sp>
      <p:pic>
        <p:nvPicPr>
          <p:cNvPr id="5" name="Content Placeholder 4" descr="Chart, box and whisker chart&#10;&#10;Description automatically generated">
            <a:extLst>
              <a:ext uri="{FF2B5EF4-FFF2-40B4-BE49-F238E27FC236}">
                <a16:creationId xmlns:a16="http://schemas.microsoft.com/office/drawing/2014/main" id="{7C990F67-F5BF-21D5-0CF9-C810465D17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3674" y="1690688"/>
            <a:ext cx="5279772" cy="435133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95B271C-EF39-F897-4967-D044898D7BB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098248" y="1690688"/>
            <a:ext cx="5228267" cy="435133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77F2DE1-AE65-A4E7-164F-CBBAA6A04BB6}"/>
              </a:ext>
            </a:extLst>
          </p:cNvPr>
          <p:cNvSpPr txBox="1"/>
          <p:nvPr/>
        </p:nvSpPr>
        <p:spPr>
          <a:xfrm>
            <a:off x="1579418" y="6042026"/>
            <a:ext cx="3377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Patients with at least 2 timepoints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8B57B4-F8F0-4E54-59F9-FBB74BC253CD}"/>
              </a:ext>
            </a:extLst>
          </p:cNvPr>
          <p:cNvSpPr txBox="1"/>
          <p:nvPr/>
        </p:nvSpPr>
        <p:spPr>
          <a:xfrm>
            <a:off x="7234672" y="6042026"/>
            <a:ext cx="3377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Patients with at least 3 timepoints</a:t>
            </a:r>
          </a:p>
        </p:txBody>
      </p:sp>
    </p:spTree>
    <p:extLst>
      <p:ext uri="{BB962C8B-B14F-4D97-AF65-F5344CB8AC3E}">
        <p14:creationId xmlns:p14="http://schemas.microsoft.com/office/powerpoint/2010/main" val="1383979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8D2389-DAC2-0C02-6D6B-BEECA2E5A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Percentage comparing better monocular eye to binocular vision</a:t>
            </a:r>
          </a:p>
        </p:txBody>
      </p:sp>
      <p:pic>
        <p:nvPicPr>
          <p:cNvPr id="5" name="Content Placeholder 4" descr="Chart, box and whisker chart&#10;&#10;Description automatically generated">
            <a:extLst>
              <a:ext uri="{FF2B5EF4-FFF2-40B4-BE49-F238E27FC236}">
                <a16:creationId xmlns:a16="http://schemas.microsoft.com/office/drawing/2014/main" id="{85C3F0F7-27F0-B8D8-60B6-A782EE9BE0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01929" y="1690688"/>
            <a:ext cx="6187063" cy="5120783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B37801F-10F3-CD9B-7184-77C41C6F1782}"/>
              </a:ext>
            </a:extLst>
          </p:cNvPr>
          <p:cNvSpPr txBox="1"/>
          <p:nvPr/>
        </p:nvSpPr>
        <p:spPr>
          <a:xfrm>
            <a:off x="496065" y="2450586"/>
            <a:ext cx="33595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*Higher percentages mean higher</a:t>
            </a:r>
          </a:p>
          <a:p>
            <a:r>
              <a:rPr lang="en-US" dirty="0"/>
              <a:t>monocular/binocular ratio, 100% </a:t>
            </a:r>
          </a:p>
          <a:p>
            <a:r>
              <a:rPr lang="en-US" dirty="0"/>
              <a:t>means binocular and better </a:t>
            </a:r>
          </a:p>
          <a:p>
            <a:r>
              <a:rPr lang="en-US" dirty="0"/>
              <a:t>monocular AUC were equal</a:t>
            </a:r>
          </a:p>
        </p:txBody>
      </p:sp>
    </p:spTree>
    <p:extLst>
      <p:ext uri="{BB962C8B-B14F-4D97-AF65-F5344CB8AC3E}">
        <p14:creationId xmlns:p14="http://schemas.microsoft.com/office/powerpoint/2010/main" val="32977938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173755-0D83-AFA8-8801-B43022A3B4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VEP index analysis</a:t>
            </a:r>
          </a:p>
        </p:txBody>
      </p:sp>
      <p:pic>
        <p:nvPicPr>
          <p:cNvPr id="5" name="Content Placeholder 4" descr="Chart, scatter chart&#10;&#10;Description automatically generated">
            <a:extLst>
              <a:ext uri="{FF2B5EF4-FFF2-40B4-BE49-F238E27FC236}">
                <a16:creationId xmlns:a16="http://schemas.microsoft.com/office/drawing/2014/main" id="{07F1DD61-0A74-058E-27D6-9A718070C3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25428"/>
            <a:ext cx="5192818" cy="4351338"/>
          </a:xfrm>
        </p:spPr>
      </p:pic>
      <p:pic>
        <p:nvPicPr>
          <p:cNvPr id="7" name="Picture 6" descr="Chart, line chart, scatter chart&#10;&#10;Description automatically generated">
            <a:extLst>
              <a:ext uri="{FF2B5EF4-FFF2-40B4-BE49-F238E27FC236}">
                <a16:creationId xmlns:a16="http://schemas.microsoft.com/office/drawing/2014/main" id="{56AD53C4-9482-CD8A-BB6F-17853E6E0F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9154" y="1925428"/>
            <a:ext cx="5197122" cy="435133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D16E9C2-D653-0352-52F1-3A2D5AC80A65}"/>
              </a:ext>
            </a:extLst>
          </p:cNvPr>
          <p:cNvSpPr txBox="1"/>
          <p:nvPr/>
        </p:nvSpPr>
        <p:spPr>
          <a:xfrm>
            <a:off x="2114761" y="6258749"/>
            <a:ext cx="1985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Full data set (n=64)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3D97BE-22DB-6A77-7F85-1EFE4B06F10B}"/>
              </a:ext>
            </a:extLst>
          </p:cNvPr>
          <p:cNvSpPr txBox="1"/>
          <p:nvPr/>
        </p:nvSpPr>
        <p:spPr>
          <a:xfrm>
            <a:off x="7789753" y="6258749"/>
            <a:ext cx="22874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Non-MS cohort (n=13)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AD17060-0635-2908-8FCA-D19DED9E20E3}"/>
              </a:ext>
            </a:extLst>
          </p:cNvPr>
          <p:cNvSpPr txBox="1"/>
          <p:nvPr/>
        </p:nvSpPr>
        <p:spPr>
          <a:xfrm>
            <a:off x="1275257" y="1438726"/>
            <a:ext cx="96414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Comparison between eyes of VEP index (calculated through PCA) in all diagnoses vs. non-MS patients </a:t>
            </a:r>
          </a:p>
        </p:txBody>
      </p:sp>
    </p:spTree>
    <p:extLst>
      <p:ext uri="{BB962C8B-B14F-4D97-AF65-F5344CB8AC3E}">
        <p14:creationId xmlns:p14="http://schemas.microsoft.com/office/powerpoint/2010/main" val="1425732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F0D77-BC00-F00F-CAF7-C898DFAFE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Isolating “normal eyes” based on VEP</a:t>
            </a:r>
          </a:p>
        </p:txBody>
      </p:sp>
      <p:pic>
        <p:nvPicPr>
          <p:cNvPr id="5" name="Content Placeholder 4" descr="A picture containing box and whisker chart&#10;&#10;Description automatically generated">
            <a:extLst>
              <a:ext uri="{FF2B5EF4-FFF2-40B4-BE49-F238E27FC236}">
                <a16:creationId xmlns:a16="http://schemas.microsoft.com/office/drawing/2014/main" id="{98AF762A-71D6-E8E7-173E-3E09224981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690688"/>
            <a:ext cx="3626479" cy="3371642"/>
          </a:xfrm>
        </p:spPr>
      </p:pic>
      <p:pic>
        <p:nvPicPr>
          <p:cNvPr id="7" name="Picture 6" descr="Chart, box and whisker chart&#10;&#10;Description automatically generated">
            <a:extLst>
              <a:ext uri="{FF2B5EF4-FFF2-40B4-BE49-F238E27FC236}">
                <a16:creationId xmlns:a16="http://schemas.microsoft.com/office/drawing/2014/main" id="{67929F65-2152-5BE7-6D23-D2D69F4B22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0047" y="1643787"/>
            <a:ext cx="3787191" cy="3570425"/>
          </a:xfrm>
          <a:prstGeom prst="rect">
            <a:avLst/>
          </a:prstGeom>
        </p:spPr>
      </p:pic>
      <p:pic>
        <p:nvPicPr>
          <p:cNvPr id="9" name="Picture 8" descr="Chart, scatter chart&#10;&#10;Description automatically generated">
            <a:extLst>
              <a:ext uri="{FF2B5EF4-FFF2-40B4-BE49-F238E27FC236}">
                <a16:creationId xmlns:a16="http://schemas.microsoft.com/office/drawing/2014/main" id="{23323975-3868-E554-96B1-133EDE62A2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7238" y="1614422"/>
            <a:ext cx="4664762" cy="388895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53EAECF-0294-9D8A-E9B5-FD38669254AE}"/>
              </a:ext>
            </a:extLst>
          </p:cNvPr>
          <p:cNvSpPr txBox="1"/>
          <p:nvPr/>
        </p:nvSpPr>
        <p:spPr>
          <a:xfrm>
            <a:off x="8002700" y="5503381"/>
            <a:ext cx="31749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Isolated “normal-eyed”  people </a:t>
            </a:r>
          </a:p>
          <a:p>
            <a:r>
              <a:rPr lang="en-US" dirty="0"/>
              <a:t>in the data set (n= 28)</a:t>
            </a:r>
          </a:p>
        </p:txBody>
      </p:sp>
    </p:spTree>
    <p:extLst>
      <p:ext uri="{BB962C8B-B14F-4D97-AF65-F5344CB8AC3E}">
        <p14:creationId xmlns:p14="http://schemas.microsoft.com/office/powerpoint/2010/main" val="10589185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2BACF8-1EE4-65A9-ADB2-2410DEE923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Correlations in ILM-RPE OCT regions</a:t>
            </a:r>
          </a:p>
        </p:txBody>
      </p:sp>
      <p:pic>
        <p:nvPicPr>
          <p:cNvPr id="5" name="Content Placeholder 4" descr="Background pattern&#10;&#10;Description automatically generated">
            <a:extLst>
              <a:ext uri="{FF2B5EF4-FFF2-40B4-BE49-F238E27FC236}">
                <a16:creationId xmlns:a16="http://schemas.microsoft.com/office/drawing/2014/main" id="{F52AB58A-079E-057D-3DD4-57D4508D8E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903034"/>
            <a:ext cx="4089400" cy="4064000"/>
          </a:xfrm>
        </p:spPr>
      </p:pic>
      <p:pic>
        <p:nvPicPr>
          <p:cNvPr id="7" name="Picture 6" descr="Background pattern&#10;&#10;Description automatically generated">
            <a:extLst>
              <a:ext uri="{FF2B5EF4-FFF2-40B4-BE49-F238E27FC236}">
                <a16:creationId xmlns:a16="http://schemas.microsoft.com/office/drawing/2014/main" id="{4366A9BF-7D9D-94C3-47A4-F0DBF6D44F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0350" y="2017334"/>
            <a:ext cx="4051300" cy="3949700"/>
          </a:xfrm>
          <a:prstGeom prst="rect">
            <a:avLst/>
          </a:prstGeom>
        </p:spPr>
      </p:pic>
      <p:pic>
        <p:nvPicPr>
          <p:cNvPr id="9" name="Picture 8" descr="Background pattern&#10;&#10;Description automatically generated">
            <a:extLst>
              <a:ext uri="{FF2B5EF4-FFF2-40B4-BE49-F238E27FC236}">
                <a16:creationId xmlns:a16="http://schemas.microsoft.com/office/drawing/2014/main" id="{478514A3-66D7-9463-89D4-22DE95D267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4500" y="1953834"/>
            <a:ext cx="4127500" cy="40132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31DAE8A-26A1-DD58-7400-A9ED0E179997}"/>
              </a:ext>
            </a:extLst>
          </p:cNvPr>
          <p:cNvSpPr txBox="1"/>
          <p:nvPr/>
        </p:nvSpPr>
        <p:spPr>
          <a:xfrm>
            <a:off x="2955235" y="6082748"/>
            <a:ext cx="2224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Blanks: p-value &gt; 0.01</a:t>
            </a:r>
          </a:p>
        </p:txBody>
      </p:sp>
    </p:spTree>
    <p:extLst>
      <p:ext uri="{BB962C8B-B14F-4D97-AF65-F5344CB8AC3E}">
        <p14:creationId xmlns:p14="http://schemas.microsoft.com/office/powerpoint/2010/main" val="14275231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88E80B-CBC1-206D-02AC-FEDA4D15B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Correlations in RNFL regions</a:t>
            </a:r>
          </a:p>
        </p:txBody>
      </p:sp>
      <p:pic>
        <p:nvPicPr>
          <p:cNvPr id="5" name="Content Placeholder 4" descr="Chart, bubble chart&#10;&#10;Description automatically generated">
            <a:extLst>
              <a:ext uri="{FF2B5EF4-FFF2-40B4-BE49-F238E27FC236}">
                <a16:creationId xmlns:a16="http://schemas.microsoft.com/office/drawing/2014/main" id="{C745B2BA-B392-6433-5975-01ECB93E2E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3651" y="1942479"/>
            <a:ext cx="10552303" cy="3543921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4881755-369F-3E5E-8F53-024942CC1816}"/>
              </a:ext>
            </a:extLst>
          </p:cNvPr>
          <p:cNvSpPr txBox="1"/>
          <p:nvPr/>
        </p:nvSpPr>
        <p:spPr>
          <a:xfrm>
            <a:off x="2266122" y="5791200"/>
            <a:ext cx="3775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Blanks: p-value &gt; 0.05 for rest of slides</a:t>
            </a:r>
          </a:p>
        </p:txBody>
      </p:sp>
    </p:spTree>
    <p:extLst>
      <p:ext uri="{BB962C8B-B14F-4D97-AF65-F5344CB8AC3E}">
        <p14:creationId xmlns:p14="http://schemas.microsoft.com/office/powerpoint/2010/main" val="31040530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BB2255-252B-0088-336B-5111FA6DC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Correlations in all OCT measures and age</a:t>
            </a:r>
          </a:p>
        </p:txBody>
      </p:sp>
      <p:pic>
        <p:nvPicPr>
          <p:cNvPr id="5" name="Content Placeholder 4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F51706A0-D9D6-CDB9-3BEF-7CC88586AD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3893" y="1968983"/>
            <a:ext cx="11864214" cy="3954738"/>
          </a:xfrm>
        </p:spPr>
      </p:pic>
    </p:spTree>
    <p:extLst>
      <p:ext uri="{BB962C8B-B14F-4D97-AF65-F5344CB8AC3E}">
        <p14:creationId xmlns:p14="http://schemas.microsoft.com/office/powerpoint/2010/main" val="17259480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8C5BE0-F188-0277-2A83-0C1656AA2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RNFL-VA correlations and scale for VA regression based on “normal” RNFL eyes (3 contrast)</a:t>
            </a:r>
          </a:p>
        </p:txBody>
      </p:sp>
      <p:pic>
        <p:nvPicPr>
          <p:cNvPr id="5" name="Content Placeholder 4" descr="Chart, box and whisker chart&#10;&#10;Description automatically generated">
            <a:extLst>
              <a:ext uri="{FF2B5EF4-FFF2-40B4-BE49-F238E27FC236}">
                <a16:creationId xmlns:a16="http://schemas.microsoft.com/office/drawing/2014/main" id="{E7112EBC-5144-868C-86A3-859B6FE908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21038" y="2315368"/>
            <a:ext cx="5232762" cy="4351338"/>
          </a:xfrm>
        </p:spPr>
      </p:pic>
      <p:pic>
        <p:nvPicPr>
          <p:cNvPr id="7" name="Picture 6" descr="Chart, bubble chart&#10;&#10;Description automatically generated">
            <a:extLst>
              <a:ext uri="{FF2B5EF4-FFF2-40B4-BE49-F238E27FC236}">
                <a16:creationId xmlns:a16="http://schemas.microsoft.com/office/drawing/2014/main" id="{75595961-FA17-931F-E622-EA2138519D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459" y="1967706"/>
            <a:ext cx="4991100" cy="469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1981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77A05-0AE5-9932-8523-2A80B736AE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 VA regression measures correlations</a:t>
            </a:r>
          </a:p>
        </p:txBody>
      </p:sp>
      <p:pic>
        <p:nvPicPr>
          <p:cNvPr id="5" name="Content Placeholder 4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7445E07F-C50B-799A-94CC-9EEDEFA127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72570" y="1550282"/>
            <a:ext cx="5563047" cy="4942594"/>
          </a:xfrm>
        </p:spPr>
      </p:pic>
    </p:spTree>
    <p:extLst>
      <p:ext uri="{BB962C8B-B14F-4D97-AF65-F5344CB8AC3E}">
        <p14:creationId xmlns:p14="http://schemas.microsoft.com/office/powerpoint/2010/main" val="29854076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BEDC4-2A29-F379-8F75-EBBA4CAECD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Validation of VA AUC (ICC and correlations with </a:t>
            </a:r>
            <a:r>
              <a:rPr lang="en-US" dirty="0" err="1"/>
              <a:t>NeurEx</a:t>
            </a:r>
            <a:r>
              <a:rPr lang="en-US" dirty="0"/>
              <a:t> and other VA measures)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F7F1395-6E31-25DF-E47A-BC0C0B0CB9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0349" y="1825625"/>
            <a:ext cx="5050257" cy="4351338"/>
          </a:xfrm>
          <a:prstGeom prst="rect">
            <a:avLst/>
          </a:prstGeom>
        </p:spPr>
      </p:pic>
      <p:pic>
        <p:nvPicPr>
          <p:cNvPr id="11" name="Picture 10" descr="Chart&#10;&#10;Description automatically generated with medium confidence">
            <a:extLst>
              <a:ext uri="{FF2B5EF4-FFF2-40B4-BE49-F238E27FC236}">
                <a16:creationId xmlns:a16="http://schemas.microsoft.com/office/drawing/2014/main" id="{E549DEB5-7251-19CB-E724-1DC9D4F485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1529" y="1690688"/>
            <a:ext cx="4388679" cy="4258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4980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323</TotalTime>
  <Words>283</Words>
  <Application>Microsoft Macintosh PowerPoint</Application>
  <PresentationFormat>Widescreen</PresentationFormat>
  <Paragraphs>42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 Theme</vt:lpstr>
      <vt:lpstr>Important Results from the Summer </vt:lpstr>
      <vt:lpstr>VEP index analysis</vt:lpstr>
      <vt:lpstr>Isolating “normal eyes” based on VEP</vt:lpstr>
      <vt:lpstr>Correlations in ILM-RPE OCT regions</vt:lpstr>
      <vt:lpstr>Correlations in RNFL regions</vt:lpstr>
      <vt:lpstr>Correlations in all OCT measures and age</vt:lpstr>
      <vt:lpstr>RNFL-VA correlations and scale for VA regression based on “normal” RNFL eyes (3 contrast)</vt:lpstr>
      <vt:lpstr>Initial VA regression measures correlations</vt:lpstr>
      <vt:lpstr>Validation of VA AUC (ICC and correlations with NeurEx and other VA measures)</vt:lpstr>
      <vt:lpstr>Elastic net AUC model w/ OCT (binocular)</vt:lpstr>
      <vt:lpstr>Elastic net AUC model w/ OCT (monocular)</vt:lpstr>
      <vt:lpstr>Adding VEP to binocular model</vt:lpstr>
      <vt:lpstr>Adding VEP to monocular model</vt:lpstr>
      <vt:lpstr>Adding atrophy to binocular model</vt:lpstr>
      <vt:lpstr>Adding atrophy to monocular model</vt:lpstr>
      <vt:lpstr>Yearly change by diagnosis</vt:lpstr>
      <vt:lpstr>Percentage comparing better monocular eye to binocular vision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Important Results from the Summer </dc:title>
  <dc:creator>Shah, Adam</dc:creator>
  <cp:lastModifiedBy>Shah, Adam</cp:lastModifiedBy>
  <cp:revision>21</cp:revision>
  <dcterms:created xsi:type="dcterms:W3CDTF">2022-08-09T15:20:55Z</dcterms:created>
  <dcterms:modified xsi:type="dcterms:W3CDTF">2022-08-09T20:44:32Z</dcterms:modified>
</cp:coreProperties>
</file>